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396" r:id="rId3"/>
    <p:sldId id="412" r:id="rId4"/>
    <p:sldId id="432" r:id="rId5"/>
    <p:sldId id="380" r:id="rId6"/>
    <p:sldId id="438" r:id="rId7"/>
    <p:sldId id="435" r:id="rId8"/>
    <p:sldId id="419" r:id="rId9"/>
    <p:sldId id="417" r:id="rId10"/>
    <p:sldId id="420" r:id="rId11"/>
    <p:sldId id="411" r:id="rId12"/>
    <p:sldId id="423" r:id="rId13"/>
    <p:sldId id="398" r:id="rId14"/>
    <p:sldId id="403" r:id="rId15"/>
    <p:sldId id="405" r:id="rId16"/>
    <p:sldId id="437" r:id="rId17"/>
    <p:sldId id="407" r:id="rId18"/>
    <p:sldId id="408" r:id="rId19"/>
    <p:sldId id="441" r:id="rId20"/>
    <p:sldId id="409" r:id="rId21"/>
    <p:sldId id="429" r:id="rId22"/>
    <p:sldId id="410" r:id="rId23"/>
    <p:sldId id="379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5" autoAdjust="0"/>
    <p:restoredTop sz="99112" autoAdjust="0"/>
  </p:normalViewPr>
  <p:slideViewPr>
    <p:cSldViewPr snapToGrid="0">
      <p:cViewPr varScale="1">
        <p:scale>
          <a:sx n="63" d="100"/>
          <a:sy n="63" d="100"/>
        </p:scale>
        <p:origin x="72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SP-211586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SA#94e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14.-20. December</a:t>
            </a:r>
            <a:r>
              <a:rPr lang="sv-SE" altLang="en-US" sz="1200" b="1" baseline="0" dirty="0">
                <a:latin typeface="Arial "/>
              </a:rPr>
              <a:t> </a:t>
            </a:r>
            <a:r>
              <a:rPr lang="sv-SE" altLang="en-US" sz="1200" b="1" dirty="0">
                <a:latin typeface="Arial "/>
              </a:rPr>
              <a:t>2021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1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CT/SA#94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 Action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ATSSS ph2 </a:t>
            </a:r>
          </a:p>
          <a:p>
            <a:pPr lvl="1"/>
            <a:r>
              <a:rPr lang="en-GB" dirty="0"/>
              <a:t>study completed. 3GPP TR 23.700-93 approved at TSG#91 </a:t>
            </a:r>
          </a:p>
          <a:p>
            <a:pPr lvl="1"/>
            <a:r>
              <a:rPr lang="en-GB" dirty="0"/>
              <a:t>Stage 2/stage 3 normative phase initiated in SA and CT</a:t>
            </a:r>
          </a:p>
          <a:p>
            <a:r>
              <a:rPr lang="en-GB" dirty="0"/>
              <a:t>while draft-</a:t>
            </a:r>
            <a:r>
              <a:rPr lang="en-GB" dirty="0" err="1"/>
              <a:t>deconinck</a:t>
            </a:r>
            <a:r>
              <a:rPr lang="en-GB" dirty="0"/>
              <a:t>-multipath-</a:t>
            </a:r>
            <a:r>
              <a:rPr lang="en-GB" dirty="0" err="1"/>
              <a:t>quic</a:t>
            </a:r>
            <a:r>
              <a:rPr lang="en-GB" dirty="0"/>
              <a:t> </a:t>
            </a:r>
            <a:r>
              <a:rPr lang="en-GB" b="1" dirty="0"/>
              <a:t>still individual draft</a:t>
            </a:r>
            <a:r>
              <a:rPr lang="en-GB" dirty="0"/>
              <a:t>…</a:t>
            </a:r>
          </a:p>
          <a:p>
            <a:r>
              <a:rPr lang="en-GB" dirty="0"/>
              <a:t>Any action required in QUIC WG?</a:t>
            </a:r>
          </a:p>
          <a:p>
            <a:pPr lvl="1"/>
            <a:r>
              <a:rPr lang="en-GB" dirty="0"/>
              <a:t>If any, we "should not" wait for the freeze of the stage 3 to trigger it</a:t>
            </a:r>
          </a:p>
          <a:p>
            <a:endParaRPr lang="en-GB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603980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RFC 9048</a:t>
            </a:r>
          </a:p>
          <a:p>
            <a:pPr lvl="1"/>
            <a:r>
              <a:rPr lang="en-US" dirty="0"/>
              <a:t>Title: Improved Extensible Authentication Protocol Method for 3GPP Mobile Network Authentication and Key Agreement (EAP-AKA’)</a:t>
            </a:r>
          </a:p>
          <a:p>
            <a:pPr lvl="1"/>
            <a:r>
              <a:rPr lang="en-US" dirty="0"/>
              <a:t>Was: draft-ietf-emu-rfc5448bis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/>
              <a:t>CRs</a:t>
            </a:r>
            <a:r>
              <a:rPr lang="fr-FR" dirty="0"/>
              <a:t> to 33.501 and 29.509 </a:t>
            </a:r>
            <a:r>
              <a:rPr lang="fr-FR" dirty="0" err="1"/>
              <a:t>from</a:t>
            </a:r>
            <a:r>
              <a:rPr lang="fr-FR" dirty="0"/>
              <a:t> Rel-15</a:t>
            </a:r>
          </a:p>
          <a:p>
            <a:pPr lvl="2"/>
            <a:r>
              <a:rPr lang="fr-FR" dirty="0"/>
              <a:t>Will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submitted</a:t>
            </a:r>
            <a:r>
              <a:rPr lang="fr-FR" dirty="0"/>
              <a:t> at the </a:t>
            </a:r>
            <a:r>
              <a:rPr lang="fr-FR" dirty="0" err="1"/>
              <a:t>next</a:t>
            </a:r>
            <a:r>
              <a:rPr lang="fr-FR" dirty="0"/>
              <a:t> SA3 and CT4 WG meetings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ym typeface="Wingdings" panose="05000000000000000000" pitchFamily="2" charset="2"/>
              </a:rPr>
              <a:t>draft-ietf-emu-rfc5448bis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(EAP-AKA’)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RFC publication and </a:t>
            </a:r>
            <a:r>
              <a:rPr lang="fr-FR" dirty="0" err="1"/>
              <a:t>CRs</a:t>
            </a:r>
            <a:r>
              <a:rPr lang="fr-FR" dirty="0"/>
              <a:t> to 33.501 and 29.509 </a:t>
            </a:r>
            <a:r>
              <a:rPr lang="fr-FR" dirty="0" err="1"/>
              <a:t>from</a:t>
            </a:r>
            <a:r>
              <a:rPr lang="fr-FR" dirty="0"/>
              <a:t> Rel-15</a:t>
            </a:r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draft-ietf-emu-eap-tls13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</a:t>
            </a:r>
            <a:r>
              <a:rPr lang="en-US" dirty="0"/>
              <a:t>Using EAP-TLS with TLS 1.3 (</a:t>
            </a:r>
            <a:r>
              <a:rPr lang="fr-FR" dirty="0"/>
              <a:t>EAP-TLS 1.3)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RFC publication and </a:t>
            </a:r>
            <a:r>
              <a:rPr lang="fr-FR" dirty="0" err="1"/>
              <a:t>CRs</a:t>
            </a:r>
            <a:r>
              <a:rPr lang="fr-FR" dirty="0"/>
              <a:t> to 33.501 </a:t>
            </a:r>
            <a:r>
              <a:rPr lang="fr-FR" dirty="0" err="1"/>
              <a:t>from</a:t>
            </a:r>
            <a:r>
              <a:rPr lang="fr-FR" dirty="0"/>
              <a:t> Rel-16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draft-ietf-tls-dtls13-43 (NEW)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The Datagram Transport Layer Security (DTLS) Protocol Version 1.3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RFC publication and </a:t>
            </a:r>
            <a:r>
              <a:rPr lang="fr-FR" dirty="0" err="1"/>
              <a:t>CRs</a:t>
            </a:r>
            <a:r>
              <a:rPr lang="fr-FR" dirty="0"/>
              <a:t> </a:t>
            </a:r>
            <a:r>
              <a:rPr lang="fr-FR" dirty="0" err="1"/>
              <a:t>related</a:t>
            </a:r>
            <a:r>
              <a:rPr lang="fr-FR" dirty="0"/>
              <a:t> to WI </a:t>
            </a:r>
            <a:r>
              <a:rPr lang="fr-FR" dirty="0" err="1"/>
              <a:t>eCryptPr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draft-ietf-stir-passport-rcd-12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 err="1"/>
              <a:t>PASSporT</a:t>
            </a:r>
            <a:r>
              <a:rPr lang="en-GB" dirty="0"/>
              <a:t> Extension for Rich Call Data</a:t>
            </a:r>
            <a:endParaRPr lang="en-US" dirty="0"/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GB" dirty="0"/>
          </a:p>
          <a:p>
            <a:r>
              <a:rPr lang="en-GB" dirty="0"/>
              <a:t>IETF draft-ietf-stir-passport-messaging-00, "Messaging Use Cases and Extensions for STIR". WG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Messaging Use Cases and Extensions for STIR </a:t>
            </a:r>
          </a:p>
          <a:p>
            <a:pPr lvl="1"/>
            <a:r>
              <a:rPr lang="en-US" dirty="0"/>
              <a:t>Status: WG document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WGLC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IANA Action</a:t>
            </a:r>
          </a:p>
          <a:p>
            <a:r>
              <a:rPr lang="en-US" dirty="0"/>
              <a:t>ATSSS </a:t>
            </a:r>
          </a:p>
          <a:p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r>
              <a:rPr lang="fr-FR" dirty="0"/>
              <a:t> (2)</a:t>
            </a:r>
            <a:endParaRPr lang="en-US" dirty="0"/>
          </a:p>
          <a:p>
            <a:r>
              <a:rPr lang="en-US" dirty="0"/>
              <a:t>RFC Editors Queue (1)</a:t>
            </a:r>
          </a:p>
          <a:p>
            <a:r>
              <a:rPr lang="en-US" dirty="0"/>
              <a:t>IESG review (1)</a:t>
            </a:r>
          </a:p>
          <a:p>
            <a:r>
              <a:rPr lang="fr-FR" dirty="0"/>
              <a:t>Active WG document (0)</a:t>
            </a:r>
            <a:endParaRPr lang="en-US" dirty="0"/>
          </a:p>
          <a:p>
            <a:r>
              <a:rPr lang="en-US" dirty="0"/>
              <a:t>Individual drafts (1)</a:t>
            </a:r>
          </a:p>
          <a:p>
            <a:r>
              <a:rPr lang="en-US" dirty="0"/>
              <a:t>Handling of </a:t>
            </a:r>
            <a:r>
              <a:rPr lang="en-US"/>
              <a:t>Expired drafts (1)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Last update: 2021-05-31 (expired)</a:t>
            </a:r>
            <a:r>
              <a:rPr lang="en-US" dirty="0"/>
              <a:t>.</a:t>
            </a:r>
          </a:p>
          <a:p>
            <a:pPr lvl="1"/>
            <a:r>
              <a:rPr lang="fr-FR" dirty="0" err="1"/>
              <a:t>Next</a:t>
            </a:r>
            <a:r>
              <a:rPr lang="fr-FR" dirty="0"/>
              <a:t> </a:t>
            </a:r>
            <a:r>
              <a:rPr lang="fr-FR" dirty="0" err="1"/>
              <a:t>step</a:t>
            </a:r>
            <a:r>
              <a:rPr lang="fr-FR" dirty="0"/>
              <a:t>: WG document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Expired</a:t>
            </a:r>
            <a:r>
              <a:rPr lang="fr-FR" dirty="0"/>
              <a:t> </a:t>
            </a:r>
            <a:r>
              <a:rPr lang="fr-FR" dirty="0" err="1"/>
              <a:t>Drafts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56166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Expired Drafts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schwarz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-for-</a:t>
            </a:r>
            <a:r>
              <a:rPr lang="en-US" dirty="0" err="1"/>
              <a:t>gw</a:t>
            </a:r>
            <a:endParaRPr lang="en-US" dirty="0"/>
          </a:p>
          <a:p>
            <a:pPr lvl="1"/>
            <a:r>
              <a:rPr lang="en-US" dirty="0"/>
              <a:t>Still to be done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Action</a:t>
            </a:r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-	IANA </a:t>
            </a:r>
            <a:r>
              <a:rPr lang="fr-FR" dirty="0" err="1"/>
              <a:t>number</a:t>
            </a:r>
            <a:r>
              <a:rPr lang="fr-FR" dirty="0"/>
              <a:t> port </a:t>
            </a:r>
            <a:r>
              <a:rPr lang="fr-FR" dirty="0" err="1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1783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number Assignment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3GPP was tasked to work on alternative solutions to avoid the need for port assignment for (private) 3GPP interfaces</a:t>
            </a:r>
          </a:p>
          <a:p>
            <a:r>
              <a:rPr lang="en-US" sz="2400" dirty="0"/>
              <a:t>A study has been initiated in CT4 (WID approved at CT#89-e)</a:t>
            </a:r>
          </a:p>
          <a:p>
            <a:pPr lvl="1"/>
            <a:r>
              <a:rPr lang="en-US" sz="2000" dirty="0"/>
              <a:t>TR 29.835:</a:t>
            </a:r>
          </a:p>
          <a:p>
            <a:pPr lvl="2"/>
            <a:r>
              <a:rPr lang="en-US" sz="1800" dirty="0"/>
              <a:t>S</a:t>
            </a:r>
            <a:r>
              <a:rPr lang="en-GB" sz="1800" dirty="0" err="1"/>
              <a:t>tudy</a:t>
            </a:r>
            <a:r>
              <a:rPr lang="en-GB" sz="1800" dirty="0"/>
              <a:t> on Port Number Allocation Alternatives for New 3GPP Interfaces</a:t>
            </a:r>
          </a:p>
          <a:p>
            <a:pPr lvl="2"/>
            <a:r>
              <a:rPr lang="en-US" sz="1800" dirty="0"/>
              <a:t>Approved at</a:t>
            </a:r>
            <a:r>
              <a:rPr lang="en-GB" sz="1800" dirty="0"/>
              <a:t> TSG#92</a:t>
            </a:r>
            <a:endParaRPr lang="en-US" sz="1800" dirty="0"/>
          </a:p>
          <a:p>
            <a:pPr lvl="1"/>
            <a:r>
              <a:rPr lang="en-GB" sz="2000" dirty="0"/>
              <a:t>TR 29.941:</a:t>
            </a:r>
          </a:p>
          <a:p>
            <a:pPr lvl="2"/>
            <a:r>
              <a:rPr lang="en-GB" sz="1800" dirty="0"/>
              <a:t>captures the conclusions of the report in </a:t>
            </a:r>
            <a:r>
              <a:rPr lang="en-US" sz="1800" dirty="0"/>
              <a:t>TR 29.835 and provides further guidelines to WG to be able to select the appropriate solution for a given interface</a:t>
            </a:r>
          </a:p>
          <a:p>
            <a:pPr lvl="2"/>
            <a:r>
              <a:rPr lang="en-GB" sz="1800" dirty="0"/>
              <a:t>Sent for information/approval at TSG#94</a:t>
            </a:r>
          </a:p>
          <a:p>
            <a:pPr lvl="2"/>
            <a:r>
              <a:rPr lang="en-GB" sz="1800" dirty="0"/>
              <a:t>TBD: </a:t>
            </a:r>
          </a:p>
          <a:p>
            <a:pPr lvl="3"/>
            <a:r>
              <a:rPr lang="en-GB" sz="1600" dirty="0"/>
              <a:t>the TR includes an annex registering 3GPP allocated ports, which is not appropriate</a:t>
            </a:r>
          </a:p>
          <a:p>
            <a:pPr lvl="3"/>
            <a:r>
              <a:rPr lang="en-US" sz="1600" dirty="0"/>
              <a:t>Way forward: Dedicated TS or web registry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-	</a:t>
            </a:r>
            <a:r>
              <a:rPr lang="fr-FR" dirty="0" err="1"/>
              <a:t>Tracking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/>
              <a:t> to IANA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applications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have not been </a:t>
            </a:r>
            <a:r>
              <a:rPr lang="fr-FR" dirty="0" err="1"/>
              <a:t>submitted</a:t>
            </a:r>
            <a:r>
              <a:rPr lang="fr-FR" dirty="0"/>
              <a:t> by 3GPP</a:t>
            </a:r>
          </a:p>
          <a:p>
            <a:r>
              <a:rPr lang="fr-FR" dirty="0"/>
              <a:t>No </a:t>
            </a:r>
            <a:r>
              <a:rPr lang="fr-FR" dirty="0" err="1"/>
              <a:t>way</a:t>
            </a:r>
            <a:r>
              <a:rPr lang="fr-FR" dirty="0"/>
              <a:t> to check if:</a:t>
            </a:r>
          </a:p>
          <a:p>
            <a:pPr lvl="1"/>
            <a:r>
              <a:rPr lang="fr-FR" dirty="0"/>
              <a:t>3GPP has </a:t>
            </a:r>
            <a:r>
              <a:rPr lang="fr-FR" dirty="0" err="1"/>
              <a:t>submitted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to IANA</a:t>
            </a:r>
          </a:p>
          <a:p>
            <a:pPr lvl="1"/>
            <a:r>
              <a:rPr lang="fr-FR" dirty="0"/>
              <a:t>IANA has </a:t>
            </a:r>
            <a:r>
              <a:rPr lang="fr-FR" dirty="0" err="1"/>
              <a:t>positively</a:t>
            </a:r>
            <a:r>
              <a:rPr lang="fr-FR" dirty="0"/>
              <a:t> </a:t>
            </a:r>
            <a:r>
              <a:rPr lang="fr-FR" dirty="0" err="1"/>
              <a:t>answered</a:t>
            </a:r>
            <a:r>
              <a:rPr lang="fr-FR" dirty="0"/>
              <a:t> to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  <a:p>
            <a:r>
              <a:rPr lang="fr-FR" dirty="0"/>
              <a:t>Guidelines to chairs, MCC, </a:t>
            </a:r>
            <a:r>
              <a:rPr lang="fr-FR" dirty="0" err="1"/>
              <a:t>delegates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contact the CT chair (IETF Liaison)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request</a:t>
            </a:r>
            <a:r>
              <a:rPr lang="fr-FR" dirty="0"/>
              <a:t> application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ATSSS Phase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55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 with multipath extensions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5800" cy="4351338"/>
          </a:xfrm>
        </p:spPr>
        <p:txBody>
          <a:bodyPr/>
          <a:lstStyle/>
          <a:p>
            <a:r>
              <a:rPr lang="en-GB" i="1" dirty="0"/>
              <a:t>Simultaneous</a:t>
            </a:r>
            <a:r>
              <a:rPr lang="en-GB" dirty="0"/>
              <a:t> transmission of a data flow across 3GPP access (e.g. LTE or NR) and non-3GPP access (e.g. </a:t>
            </a:r>
            <a:r>
              <a:rPr lang="en-GB" dirty="0" err="1"/>
              <a:t>WiFi</a:t>
            </a:r>
            <a:r>
              <a:rPr lang="en-GB" dirty="0"/>
              <a:t>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For TCP : multipath TCP (based on RFC 8684). Already supported</a:t>
            </a:r>
          </a:p>
          <a:p>
            <a:r>
              <a:rPr lang="en-GB" dirty="0"/>
              <a:t>For non-TCP:  proposed solution using QUIC with multipath extensions</a:t>
            </a:r>
          </a:p>
          <a:p>
            <a:pPr lvl="1"/>
            <a:r>
              <a:rPr lang="en-GB" dirty="0"/>
              <a:t>e.g. such as those specified in the </a:t>
            </a:r>
            <a:r>
              <a:rPr lang="en-GB" i="1" dirty="0"/>
              <a:t>draft-</a:t>
            </a:r>
            <a:r>
              <a:rPr lang="en-GB" i="1" dirty="0" err="1"/>
              <a:t>deconinck</a:t>
            </a:r>
            <a:r>
              <a:rPr lang="en-GB" i="1" dirty="0"/>
              <a:t>-multipath-</a:t>
            </a:r>
            <a:r>
              <a:rPr lang="en-GB" i="1" dirty="0" err="1"/>
              <a:t>quic</a:t>
            </a:r>
            <a:endParaRPr lang="en-GB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56114" y="2652711"/>
            <a:ext cx="178269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010535"/>
              </p:ext>
            </p:extLst>
          </p:nvPr>
        </p:nvGraphicFramePr>
        <p:xfrm>
          <a:off x="3178628" y="2652711"/>
          <a:ext cx="6871537" cy="205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Visio" r:id="rId3" imgW="6713397" imgH="2019221" progId="Visio.Drawing.15">
                  <p:embed/>
                </p:oleObj>
              </mc:Choice>
              <mc:Fallback>
                <p:oleObj name="Visio" r:id="rId3" imgW="6713397" imgH="201922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628" y="2652711"/>
                        <a:ext cx="6871537" cy="2058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46423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25429</TotalTime>
  <Words>642</Words>
  <Application>Microsoft Office PowerPoint</Application>
  <PresentationFormat>Grand écran</PresentationFormat>
  <Paragraphs>98</Paragraphs>
  <Slides>23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0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IETF Status Report  to TSG CT/SA#94</vt:lpstr>
      <vt:lpstr>Contents</vt:lpstr>
      <vt:lpstr>IANA Action</vt:lpstr>
      <vt:lpstr>- IANA number port Assignment</vt:lpstr>
      <vt:lpstr>IANA number Assignment</vt:lpstr>
      <vt:lpstr>- Tracking requests to IANA</vt:lpstr>
      <vt:lpstr>IANA assignment applications</vt:lpstr>
      <vt:lpstr>ATSSS Phase 2</vt:lpstr>
      <vt:lpstr>QUIC with multipath extensions</vt:lpstr>
      <vt:lpstr>IETF Action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Individual submission</vt:lpstr>
      <vt:lpstr>Individual submission</vt:lpstr>
      <vt:lpstr>Expired Drafts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775</cp:revision>
  <dcterms:created xsi:type="dcterms:W3CDTF">2010-02-05T13:52:04Z</dcterms:created>
  <dcterms:modified xsi:type="dcterms:W3CDTF">2021-12-15T10:24:26Z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</Properties>
</file>